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5" r:id="rId2"/>
  </p:sldIdLst>
  <p:sldSz cx="25199975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FEE4E-26AE-4416-A5AA-3405C6E3CE9C}" v="38" dt="2022-08-25T05:26:00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196" y="-1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7DDBC-C07E-4C03-9D3B-2ABE23188D7C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28850" y="1143000"/>
            <a:ext cx="240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8354F-3DF5-45E5-BF0A-13C3BEB5D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2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8354F-3DF5-45E5-BF0A-13C3BEB5DF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1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5302386"/>
            <a:ext cx="21419979" cy="1127975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7017128"/>
            <a:ext cx="18899981" cy="7822326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3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1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724962"/>
            <a:ext cx="5433745" cy="2745689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724962"/>
            <a:ext cx="15986234" cy="274568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7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8077332"/>
            <a:ext cx="21734978" cy="13477201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1682033"/>
            <a:ext cx="21734978" cy="7087342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1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8624810"/>
            <a:ext cx="10709989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8624810"/>
            <a:ext cx="10709989" cy="205570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42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724969"/>
            <a:ext cx="21734978" cy="6262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7942328"/>
            <a:ext cx="10660769" cy="3892412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1834740"/>
            <a:ext cx="10660769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7942328"/>
            <a:ext cx="10713272" cy="3892412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1834740"/>
            <a:ext cx="10713272" cy="174071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4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6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6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159952"/>
            <a:ext cx="8127648" cy="755983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4664905"/>
            <a:ext cx="12757487" cy="23024494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9719786"/>
            <a:ext cx="8127648" cy="18007107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0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159952"/>
            <a:ext cx="8127648" cy="755983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4664905"/>
            <a:ext cx="12757487" cy="23024494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9719786"/>
            <a:ext cx="8127648" cy="18007107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8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724969"/>
            <a:ext cx="21734978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8624810"/>
            <a:ext cx="21734978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0029347"/>
            <a:ext cx="5669994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A6B87-1943-45B6-8720-4BC1F17A001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0029347"/>
            <a:ext cx="8504992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0029347"/>
            <a:ext cx="5669994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FFEAF-DC27-45CD-9561-E96555BD3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3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1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1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1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1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37777-635B-9928-EC12-DCA27E559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"/>
            <a:ext cx="25199975" cy="32399097"/>
          </a:xfrm>
          <a:prstGeom prst="rect">
            <a:avLst/>
          </a:prstGeom>
        </p:spPr>
      </p:pic>
      <p:grpSp>
        <p:nvGrpSpPr>
          <p:cNvPr id="54" name="그룹 28">
            <a:extLst>
              <a:ext uri="{FF2B5EF4-FFF2-40B4-BE49-F238E27FC236}">
                <a16:creationId xmlns:a16="http://schemas.microsoft.com/office/drawing/2014/main" id="{01A9D4AF-746C-143E-EE49-3A37A7CF90EB}"/>
              </a:ext>
            </a:extLst>
          </p:cNvPr>
          <p:cNvGrpSpPr>
            <a:grpSpLocks/>
          </p:cNvGrpSpPr>
          <p:nvPr/>
        </p:nvGrpSpPr>
        <p:grpSpPr bwMode="auto">
          <a:xfrm>
            <a:off x="3837283" y="8247281"/>
            <a:ext cx="2121141" cy="648729"/>
            <a:chOff x="1782683" y="9059550"/>
            <a:chExt cx="2165350" cy="571501"/>
          </a:xfrm>
          <a:solidFill>
            <a:srgbClr val="19306B"/>
          </a:solidFill>
        </p:grpSpPr>
        <p:sp>
          <p:nvSpPr>
            <p:cNvPr id="55" name="Rectangle 1030">
              <a:extLst>
                <a:ext uri="{FF2B5EF4-FFF2-40B4-BE49-F238E27FC236}">
                  <a16:creationId xmlns:a16="http://schemas.microsoft.com/office/drawing/2014/main" id="{6034C1B4-3AC9-435B-9C57-D7C10AA49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83" y="9059550"/>
              <a:ext cx="2165350" cy="5715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56" name="Rectangle 1031">
              <a:extLst>
                <a:ext uri="{FF2B5EF4-FFF2-40B4-BE49-F238E27FC236}">
                  <a16:creationId xmlns:a16="http://schemas.microsoft.com/office/drawing/2014/main" id="{881E6E66-4F58-2E7A-5612-7158832D5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121" y="9059551"/>
              <a:ext cx="1773237" cy="5397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ko-KR" sz="35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개발배경</a:t>
              </a:r>
            </a:p>
          </p:txBody>
        </p:sp>
      </p:grpSp>
      <p:sp>
        <p:nvSpPr>
          <p:cNvPr id="57" name="Freeform 1032">
            <a:extLst>
              <a:ext uri="{FF2B5EF4-FFF2-40B4-BE49-F238E27FC236}">
                <a16:creationId xmlns:a16="http://schemas.microsoft.com/office/drawing/2014/main" id="{9370DE6B-952D-53A4-E044-2C4D6DEDB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757" y="11720175"/>
            <a:ext cx="45719" cy="3386666"/>
          </a:xfrm>
          <a:custGeom>
            <a:avLst/>
            <a:gdLst>
              <a:gd name="T0" fmla="*/ 0 h 2240"/>
              <a:gd name="T1" fmla="*/ 2147483646 h 2240"/>
              <a:gd name="T2" fmla="*/ 0 h 2240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2240">
                <a:moveTo>
                  <a:pt x="0" y="0"/>
                </a:moveTo>
                <a:lnTo>
                  <a:pt x="0" y="2240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Line 1033">
            <a:extLst>
              <a:ext uri="{FF2B5EF4-FFF2-40B4-BE49-F238E27FC236}">
                <a16:creationId xmlns:a16="http://schemas.microsoft.com/office/drawing/2014/main" id="{8E77ED89-7C26-1C10-B3A6-46BBD5655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2758" y="11720175"/>
            <a:ext cx="4331" cy="3386666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9" name="Freeform 1036">
            <a:extLst>
              <a:ext uri="{FF2B5EF4-FFF2-40B4-BE49-F238E27FC236}">
                <a16:creationId xmlns:a16="http://schemas.microsoft.com/office/drawing/2014/main" id="{E5D9BB9D-50D8-60D7-38CC-0AF6660E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6344" y="17895550"/>
            <a:ext cx="45719" cy="2732011"/>
          </a:xfrm>
          <a:custGeom>
            <a:avLst/>
            <a:gdLst>
              <a:gd name="T0" fmla="*/ 0 h 1807"/>
              <a:gd name="T1" fmla="*/ 2147483646 h 1807"/>
              <a:gd name="T2" fmla="*/ 0 h 180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807">
                <a:moveTo>
                  <a:pt x="0" y="0"/>
                </a:moveTo>
                <a:lnTo>
                  <a:pt x="0" y="180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1037">
            <a:extLst>
              <a:ext uri="{FF2B5EF4-FFF2-40B4-BE49-F238E27FC236}">
                <a16:creationId xmlns:a16="http://schemas.microsoft.com/office/drawing/2014/main" id="{CE1317BE-6A2C-D79B-5536-E98D17B646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6083" y="17720925"/>
            <a:ext cx="5775" cy="2732011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64" name="그룹 30">
            <a:extLst>
              <a:ext uri="{FF2B5EF4-FFF2-40B4-BE49-F238E27FC236}">
                <a16:creationId xmlns:a16="http://schemas.microsoft.com/office/drawing/2014/main" id="{E82F1861-2CD4-AB29-C0D9-3537B7242868}"/>
              </a:ext>
            </a:extLst>
          </p:cNvPr>
          <p:cNvGrpSpPr>
            <a:grpSpLocks/>
          </p:cNvGrpSpPr>
          <p:nvPr/>
        </p:nvGrpSpPr>
        <p:grpSpPr bwMode="auto">
          <a:xfrm>
            <a:off x="3904636" y="21023675"/>
            <a:ext cx="4166408" cy="7478410"/>
            <a:chOff x="1772231" y="19919935"/>
            <a:chExt cx="4580864" cy="8854657"/>
          </a:xfrm>
        </p:grpSpPr>
        <p:sp>
          <p:nvSpPr>
            <p:cNvPr id="65" name="Rectangle 1040">
              <a:extLst>
                <a:ext uri="{FF2B5EF4-FFF2-40B4-BE49-F238E27FC236}">
                  <a16:creationId xmlns:a16="http://schemas.microsoft.com/office/drawing/2014/main" id="{D6D63751-846C-2A64-5D49-A388F9C61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2231" y="19919936"/>
              <a:ext cx="2275700" cy="670165"/>
            </a:xfrm>
            <a:prstGeom prst="rect">
              <a:avLst/>
            </a:prstGeom>
            <a:solidFill>
              <a:srgbClr val="1930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66" name="Rectangle 1044">
              <a:extLst>
                <a:ext uri="{FF2B5EF4-FFF2-40B4-BE49-F238E27FC236}">
                  <a16:creationId xmlns:a16="http://schemas.microsoft.com/office/drawing/2014/main" id="{03C65395-53F8-A696-C481-AE25405C3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668" y="19919935"/>
              <a:ext cx="1778000" cy="53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ko-KR" sz="35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개발결과</a:t>
              </a:r>
            </a:p>
          </p:txBody>
        </p:sp>
        <p:sp>
          <p:nvSpPr>
            <p:cNvPr id="67" name="Rectangle 1063">
              <a:extLst>
                <a:ext uri="{FF2B5EF4-FFF2-40B4-BE49-F238E27FC236}">
                  <a16:creationId xmlns:a16="http://schemas.microsoft.com/office/drawing/2014/main" id="{1E9D5BFD-5E72-A8AE-6834-D934A1BA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4457" y="28104667"/>
              <a:ext cx="4338638" cy="669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ko-KR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시스템 구성도</a:t>
              </a:r>
            </a:p>
          </p:txBody>
        </p:sp>
        <p:sp>
          <p:nvSpPr>
            <p:cNvPr id="68" name="Freeform 1077">
              <a:extLst>
                <a:ext uri="{FF2B5EF4-FFF2-40B4-BE49-F238E27FC236}">
                  <a16:creationId xmlns:a16="http://schemas.microsoft.com/office/drawing/2014/main" id="{44807F89-BE6C-6EE2-AFD8-DE636563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704" y="28259447"/>
              <a:ext cx="215900" cy="360363"/>
            </a:xfrm>
            <a:custGeom>
              <a:avLst/>
              <a:gdLst>
                <a:gd name="T0" fmla="*/ 2147483646 w 136"/>
                <a:gd name="T1" fmla="*/ 2147483646 h 227"/>
                <a:gd name="T2" fmla="*/ 0 w 136"/>
                <a:gd name="T3" fmla="*/ 0 h 227"/>
                <a:gd name="T4" fmla="*/ 0 w 136"/>
                <a:gd name="T5" fmla="*/ 2147483646 h 227"/>
                <a:gd name="T6" fmla="*/ 2147483646 w 136"/>
                <a:gd name="T7" fmla="*/ 2147483646 h 2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27">
                  <a:moveTo>
                    <a:pt x="136" y="109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36" y="10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69" name="그룹 32">
            <a:extLst>
              <a:ext uri="{FF2B5EF4-FFF2-40B4-BE49-F238E27FC236}">
                <a16:creationId xmlns:a16="http://schemas.microsoft.com/office/drawing/2014/main" id="{4D35DBDC-109D-051C-C855-5AB94483737B}"/>
              </a:ext>
            </a:extLst>
          </p:cNvPr>
          <p:cNvGrpSpPr>
            <a:grpSpLocks/>
          </p:cNvGrpSpPr>
          <p:nvPr/>
        </p:nvGrpSpPr>
        <p:grpSpPr bwMode="auto">
          <a:xfrm>
            <a:off x="3848101" y="8642349"/>
            <a:ext cx="9231312" cy="6400993"/>
            <a:chOff x="1865312" y="9551988"/>
            <a:chExt cx="10151411" cy="6721342"/>
          </a:xfrm>
        </p:grpSpPr>
        <p:sp>
          <p:nvSpPr>
            <p:cNvPr id="70" name="Rectangle 1049">
              <a:extLst>
                <a:ext uri="{FF2B5EF4-FFF2-40B4-BE49-F238E27FC236}">
                  <a16:creationId xmlns:a16="http://schemas.microsoft.com/office/drawing/2014/main" id="{73878BCF-DB37-3BFB-2B29-765CB370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312" y="9551988"/>
              <a:ext cx="10151411" cy="672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ko-KR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화재 발생 시 그 피해가 막대하며 초기 진압의 중요성이 대두됨</a:t>
              </a:r>
              <a:endPara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실제 초기 진압용 소화 장비들은 넓은 부지를 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가진 단층 건물이나 사람이 없는 상황에서 화재에 대응하기 어려움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사람을 대신하여 실내 구조를 미리 학습한 로봇을 통해 인명 피해 최소화가 가능함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자율주행을 통해 로봇만으로도 화재 진압을 가능하도록 함</a:t>
              </a: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ko-KR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ko-KR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ko-KR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FB02620-4C1B-6EF0-493F-204BDADF4B11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1" y="10163203"/>
              <a:ext cx="23989" cy="46481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31">
            <a:extLst>
              <a:ext uri="{FF2B5EF4-FFF2-40B4-BE49-F238E27FC236}">
                <a16:creationId xmlns:a16="http://schemas.microsoft.com/office/drawing/2014/main" id="{56134DC6-A39F-C8C3-F7B8-44D26D4C1043}"/>
              </a:ext>
            </a:extLst>
          </p:cNvPr>
          <p:cNvGrpSpPr>
            <a:grpSpLocks/>
          </p:cNvGrpSpPr>
          <p:nvPr/>
        </p:nvGrpSpPr>
        <p:grpSpPr bwMode="auto">
          <a:xfrm>
            <a:off x="3874089" y="15181263"/>
            <a:ext cx="8962775" cy="5846995"/>
            <a:chOff x="1879600" y="14896786"/>
            <a:chExt cx="9855185" cy="6140889"/>
          </a:xfrm>
        </p:grpSpPr>
        <p:sp>
          <p:nvSpPr>
            <p:cNvPr id="73" name="Rectangle 1050">
              <a:extLst>
                <a:ext uri="{FF2B5EF4-FFF2-40B4-BE49-F238E27FC236}">
                  <a16:creationId xmlns:a16="http://schemas.microsoft.com/office/drawing/2014/main" id="{32C7401C-EFD2-66E9-1092-8225B9BC7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24" y="14896786"/>
              <a:ext cx="9834561" cy="6140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화재감지기</a:t>
              </a: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가상서버</a:t>
              </a: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로봇 간의 </a:t>
              </a:r>
              <a:r>
                <a:rPr lang="en-US" altLang="ko-KR" sz="2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mqtt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통신을 통해 화재 발생을 감지함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LiDAR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기반 </a:t>
              </a:r>
              <a:r>
                <a:rPr lang="en-US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2D SLAM 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알고리즘을 이용하여 실내 </a:t>
              </a:r>
              <a:r>
                <a:rPr lang="ko-KR" altLang="en-US" sz="28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맵을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미리 구축함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SLAM Navigation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을 통해 목적지까지 자율 주행하도록 함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실시간으로 화재를 감지하고 </a:t>
              </a:r>
              <a:r>
                <a:rPr lang="ko-KR" altLang="en-US" sz="28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바운딩</a:t>
              </a: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박스 크기에 따른 화재 까지의 거리를 유추함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ko-KR" altLang="en-US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목표물까지 안전하게 소화 장비를 발사할 수 있도록 발사대를 설계함 </a:t>
              </a:r>
              <a:endPara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</a:pPr>
              <a:endPara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endParaRPr lang="ko-KR" altLang="ko-KR" sz="2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CBED712-9452-3453-A03B-10B7C54221BD}"/>
                </a:ext>
              </a:extLst>
            </p:cNvPr>
            <p:cNvCxnSpPr>
              <a:cxnSpLocks/>
            </p:cNvCxnSpPr>
            <p:nvPr/>
          </p:nvCxnSpPr>
          <p:spPr>
            <a:xfrm>
              <a:off x="1879600" y="15096861"/>
              <a:ext cx="27281" cy="51436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그림 5">
            <a:extLst>
              <a:ext uri="{FF2B5EF4-FFF2-40B4-BE49-F238E27FC236}">
                <a16:creationId xmlns:a16="http://schemas.microsoft.com/office/drawing/2014/main" id="{E8294FC2-2C9A-D264-FFFC-FA76D312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7" t="11079" r="23305" b="15170"/>
          <a:stretch>
            <a:fillRect/>
          </a:stretch>
        </p:blipFill>
        <p:spPr bwMode="auto">
          <a:xfrm>
            <a:off x="3837283" y="21765341"/>
            <a:ext cx="8354713" cy="613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62">
            <a:extLst>
              <a:ext uri="{FF2B5EF4-FFF2-40B4-BE49-F238E27FC236}">
                <a16:creationId xmlns:a16="http://schemas.microsoft.com/office/drawing/2014/main" id="{C1846D0F-C7F9-E057-3835-206E86CC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2911" y="14407573"/>
            <a:ext cx="3636240" cy="630942"/>
          </a:xfrm>
          <a:prstGeom prst="rect">
            <a:avLst/>
          </a:prstGeom>
          <a:solidFill>
            <a:srgbClr val="19306B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defTabSz="2927350"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989013" indent="-449263" defTabSz="2927350"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528763" indent="-449263" defTabSz="2927350"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2068513" indent="-449263" defTabSz="2927350"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608263" indent="-449263" defTabSz="2927350"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3065463" indent="-449263" defTabSz="2927350" eaLnBrk="0" fontAlgn="base" hangingPunct="0">
              <a:spcBef>
                <a:spcPct val="0"/>
              </a:spcBef>
              <a:spcAft>
                <a:spcPct val="0"/>
              </a:spcAft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522663" indent="-449263" defTabSz="2927350" eaLnBrk="0" fontAlgn="base" hangingPunct="0">
              <a:spcBef>
                <a:spcPct val="0"/>
              </a:spcBef>
              <a:spcAft>
                <a:spcPct val="0"/>
              </a:spcAft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979863" indent="-449263" defTabSz="2927350" eaLnBrk="0" fontAlgn="base" hangingPunct="0">
              <a:spcBef>
                <a:spcPct val="0"/>
              </a:spcBef>
              <a:spcAft>
                <a:spcPct val="0"/>
              </a:spcAft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437063" indent="-449263" defTabSz="2927350" eaLnBrk="0" fontAlgn="base" hangingPunct="0">
              <a:spcBef>
                <a:spcPct val="0"/>
              </a:spcBef>
              <a:spcAft>
                <a:spcPct val="0"/>
              </a:spcAft>
              <a:defRPr kumimoji="1" sz="4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ko-KR" sz="35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개발목표 및 내용</a:t>
            </a:r>
          </a:p>
        </p:txBody>
      </p:sp>
      <p:sp>
        <p:nvSpPr>
          <p:cNvPr id="9" name="Freeform 1036">
            <a:extLst>
              <a:ext uri="{FF2B5EF4-FFF2-40B4-BE49-F238E27FC236}">
                <a16:creationId xmlns:a16="http://schemas.microsoft.com/office/drawing/2014/main" id="{67EED5D4-C3D9-A6AF-871F-2F4B49DE42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737350" y="15786439"/>
            <a:ext cx="45719" cy="2811467"/>
          </a:xfrm>
          <a:custGeom>
            <a:avLst/>
            <a:gdLst>
              <a:gd name="T0" fmla="*/ 0 h 1807"/>
              <a:gd name="T1" fmla="*/ 2147483646 h 1807"/>
              <a:gd name="T2" fmla="*/ 0 h 180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807">
                <a:moveTo>
                  <a:pt x="0" y="0"/>
                </a:moveTo>
                <a:lnTo>
                  <a:pt x="0" y="180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38">
            <a:extLst>
              <a:ext uri="{FF2B5EF4-FFF2-40B4-BE49-F238E27FC236}">
                <a16:creationId xmlns:a16="http://schemas.microsoft.com/office/drawing/2014/main" id="{4B64982A-8930-61C0-94F5-549C81474A1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737350" y="20407651"/>
            <a:ext cx="45719" cy="2648101"/>
          </a:xfrm>
          <a:custGeom>
            <a:avLst/>
            <a:gdLst>
              <a:gd name="T0" fmla="*/ 0 h 1702"/>
              <a:gd name="T1" fmla="*/ 2147483646 h 1702"/>
              <a:gd name="T2" fmla="*/ 0 h 1702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1702">
                <a:moveTo>
                  <a:pt x="0" y="0"/>
                </a:moveTo>
                <a:lnTo>
                  <a:pt x="0" y="1702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mpd="sng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1039">
            <a:extLst>
              <a:ext uri="{FF2B5EF4-FFF2-40B4-BE49-F238E27FC236}">
                <a16:creationId xmlns:a16="http://schemas.microsoft.com/office/drawing/2014/main" id="{25B241F0-4F7F-A0E2-6CA6-099054CB0E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7502" y="20407651"/>
            <a:ext cx="3024" cy="2648101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그룹 6">
            <a:extLst>
              <a:ext uri="{FF2B5EF4-FFF2-40B4-BE49-F238E27FC236}">
                <a16:creationId xmlns:a16="http://schemas.microsoft.com/office/drawing/2014/main" id="{513AC8F6-DB3A-D212-7FC7-4CE2489A0BC0}"/>
              </a:ext>
            </a:extLst>
          </p:cNvPr>
          <p:cNvGrpSpPr>
            <a:grpSpLocks/>
          </p:cNvGrpSpPr>
          <p:nvPr/>
        </p:nvGrpSpPr>
        <p:grpSpPr bwMode="auto">
          <a:xfrm>
            <a:off x="12533351" y="8293737"/>
            <a:ext cx="7065088" cy="3998898"/>
            <a:chOff x="12344401" y="14145193"/>
            <a:chExt cx="7686529" cy="3887119"/>
          </a:xfrm>
        </p:grpSpPr>
        <p:sp>
          <p:nvSpPr>
            <p:cNvPr id="21" name="Rectangle 1064">
              <a:extLst>
                <a:ext uri="{FF2B5EF4-FFF2-40B4-BE49-F238E27FC236}">
                  <a16:creationId xmlns:a16="http://schemas.microsoft.com/office/drawing/2014/main" id="{254AFF7C-E5CB-C103-C892-4E066CC0D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6642" y="17362387"/>
              <a:ext cx="7634288" cy="669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ko-KR" sz="25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자율주행 화재 진압 로봇 모델 </a:t>
              </a:r>
            </a:p>
          </p:txBody>
        </p:sp>
        <p:sp>
          <p:nvSpPr>
            <p:cNvPr id="22" name="Freeform 1065">
              <a:extLst>
                <a:ext uri="{FF2B5EF4-FFF2-40B4-BE49-F238E27FC236}">
                  <a16:creationId xmlns:a16="http://schemas.microsoft.com/office/drawing/2014/main" id="{2407476A-B1E0-6129-651E-5A3E03CAC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4401" y="17516433"/>
              <a:ext cx="215900" cy="360363"/>
            </a:xfrm>
            <a:custGeom>
              <a:avLst/>
              <a:gdLst>
                <a:gd name="T0" fmla="*/ 2147483646 w 136"/>
                <a:gd name="T1" fmla="*/ 2147483646 h 227"/>
                <a:gd name="T2" fmla="*/ 0 w 136"/>
                <a:gd name="T3" fmla="*/ 0 h 227"/>
                <a:gd name="T4" fmla="*/ 0 w 136"/>
                <a:gd name="T5" fmla="*/ 2147483646 h 227"/>
                <a:gd name="T6" fmla="*/ 2147483646 w 136"/>
                <a:gd name="T7" fmla="*/ 2147483646 h 2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27">
                  <a:moveTo>
                    <a:pt x="136" y="11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36" y="11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" name="Group 1069">
              <a:extLst>
                <a:ext uri="{FF2B5EF4-FFF2-40B4-BE49-F238E27FC236}">
                  <a16:creationId xmlns:a16="http://schemas.microsoft.com/office/drawing/2014/main" id="{CE4BE27D-3ACE-0682-EA05-10C3C65408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44401" y="14145193"/>
              <a:ext cx="4760485" cy="3189500"/>
              <a:chOff x="7823" y="8961"/>
              <a:chExt cx="5149" cy="3357"/>
            </a:xfrm>
          </p:grpSpPr>
          <p:pic>
            <p:nvPicPr>
              <p:cNvPr id="24" name="Picture 1070" descr="그림 2">
                <a:extLst>
                  <a:ext uri="{FF2B5EF4-FFF2-40B4-BE49-F238E27FC236}">
                    <a16:creationId xmlns:a16="http://schemas.microsoft.com/office/drawing/2014/main" id="{8B38FE78-EAED-1032-834E-09DD99C24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3" y="8961"/>
                <a:ext cx="5149" cy="335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Rectangle 1071">
                <a:extLst>
                  <a:ext uri="{FF2B5EF4-FFF2-40B4-BE49-F238E27FC236}">
                    <a16:creationId xmlns:a16="http://schemas.microsoft.com/office/drawing/2014/main" id="{ABF6D258-97F8-D158-7BCC-F051D267F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4" y="9816"/>
                <a:ext cx="1159" cy="360"/>
              </a:xfrm>
              <a:prstGeom prst="rect">
                <a:avLst/>
              </a:prstGeom>
              <a:solidFill>
                <a:srgbClr val="D5D5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26" name="Rectangle 1072">
                <a:extLst>
                  <a:ext uri="{FF2B5EF4-FFF2-40B4-BE49-F238E27FC236}">
                    <a16:creationId xmlns:a16="http://schemas.microsoft.com/office/drawing/2014/main" id="{5131AA20-41D1-6439-3FD6-2AAEF32D1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9" y="10605"/>
                <a:ext cx="656" cy="940"/>
              </a:xfrm>
              <a:prstGeom prst="rect">
                <a:avLst/>
              </a:prstGeom>
              <a:solidFill>
                <a:srgbClr val="BEC0B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32" name="그룹 36">
            <a:extLst>
              <a:ext uri="{FF2B5EF4-FFF2-40B4-BE49-F238E27FC236}">
                <a16:creationId xmlns:a16="http://schemas.microsoft.com/office/drawing/2014/main" id="{B658C165-F3E5-5692-5EF8-DFCD61777AC6}"/>
              </a:ext>
            </a:extLst>
          </p:cNvPr>
          <p:cNvGrpSpPr>
            <a:grpSpLocks/>
          </p:cNvGrpSpPr>
          <p:nvPr/>
        </p:nvGrpSpPr>
        <p:grpSpPr bwMode="auto">
          <a:xfrm>
            <a:off x="16997066" y="12655205"/>
            <a:ext cx="9045483" cy="4687573"/>
            <a:chOff x="16988529" y="13383375"/>
            <a:chExt cx="9498648" cy="4782598"/>
          </a:xfrm>
        </p:grpSpPr>
        <p:pic>
          <p:nvPicPr>
            <p:cNvPr id="33" name="그림 4">
              <a:extLst>
                <a:ext uri="{FF2B5EF4-FFF2-40B4-BE49-F238E27FC236}">
                  <a16:creationId xmlns:a16="http://schemas.microsoft.com/office/drawing/2014/main" id="{59A637A6-A287-C683-AAC0-11C48639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9" t="16919" r="20171" b="37474"/>
            <a:stretch>
              <a:fillRect/>
            </a:stretch>
          </p:blipFill>
          <p:spPr bwMode="auto">
            <a:xfrm>
              <a:off x="16994199" y="13383375"/>
              <a:ext cx="4567496" cy="32966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1064">
              <a:extLst>
                <a:ext uri="{FF2B5EF4-FFF2-40B4-BE49-F238E27FC236}">
                  <a16:creationId xmlns:a16="http://schemas.microsoft.com/office/drawing/2014/main" id="{6B9AED5A-307B-2B9C-303F-1494C8AD6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3779" y="16690873"/>
              <a:ext cx="9433398" cy="147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SLAM,</a:t>
              </a:r>
              <a:r>
                <a:rPr lang="ko-KR" altLang="en-US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AMCL</a:t>
              </a:r>
              <a:r>
                <a:rPr lang="ko-KR" altLang="en-US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알고리즘을 </a:t>
              </a:r>
              <a:endParaRPr lang="en-US" altLang="ko-KR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r>
                <a:rPr lang="ko-KR" altLang="en-US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융합하여 현재 위치 추정 및 </a:t>
              </a:r>
              <a:endParaRPr lang="en-US" altLang="ko-KR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  <a:p>
              <a:r>
                <a:rPr lang="ko-KR" altLang="en-US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주행</a:t>
              </a:r>
              <a:endParaRPr lang="ko-KR" altLang="ko-KR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35" name="Freeform 1080">
              <a:extLst>
                <a:ext uri="{FF2B5EF4-FFF2-40B4-BE49-F238E27FC236}">
                  <a16:creationId xmlns:a16="http://schemas.microsoft.com/office/drawing/2014/main" id="{C00961F4-509C-97F1-9D6A-9438BC078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8529" y="16868044"/>
              <a:ext cx="232506" cy="409090"/>
            </a:xfrm>
            <a:custGeom>
              <a:avLst/>
              <a:gdLst>
                <a:gd name="T0" fmla="*/ 2147483646 w 136"/>
                <a:gd name="T1" fmla="*/ 2147483646 h 227"/>
                <a:gd name="T2" fmla="*/ 0 w 136"/>
                <a:gd name="T3" fmla="*/ 0 h 227"/>
                <a:gd name="T4" fmla="*/ 0 w 136"/>
                <a:gd name="T5" fmla="*/ 2147483646 h 227"/>
                <a:gd name="T6" fmla="*/ 2147483646 w 136"/>
                <a:gd name="T7" fmla="*/ 2147483646 h 2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27">
                  <a:moveTo>
                    <a:pt x="136" y="11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36" y="11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2D1BC72-01EF-FCC7-D861-18C14FA204F6}"/>
              </a:ext>
            </a:extLst>
          </p:cNvPr>
          <p:cNvGrpSpPr/>
          <p:nvPr/>
        </p:nvGrpSpPr>
        <p:grpSpPr>
          <a:xfrm>
            <a:off x="12518622" y="17382641"/>
            <a:ext cx="8937404" cy="3696277"/>
            <a:chOff x="12518622" y="17011989"/>
            <a:chExt cx="8937404" cy="3696277"/>
          </a:xfrm>
        </p:grpSpPr>
        <p:pic>
          <p:nvPicPr>
            <p:cNvPr id="36" name="그림 13">
              <a:extLst>
                <a:ext uri="{FF2B5EF4-FFF2-40B4-BE49-F238E27FC236}">
                  <a16:creationId xmlns:a16="http://schemas.microsoft.com/office/drawing/2014/main" id="{39119C74-0278-2B2E-F153-990C3C27B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8622" y="17011989"/>
              <a:ext cx="8937404" cy="2893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1064">
              <a:extLst>
                <a:ext uri="{FF2B5EF4-FFF2-40B4-BE49-F238E27FC236}">
                  <a16:creationId xmlns:a16="http://schemas.microsoft.com/office/drawing/2014/main" id="{2378DD64-1BD4-3758-F5FE-2D7041358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5619" y="20031917"/>
              <a:ext cx="7046798" cy="676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288808" tIns="144404" rIns="288808" bIns="144404">
              <a:spAutoFit/>
            </a:bodyPr>
            <a:lstStyle>
              <a:lvl1pPr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9890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287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06851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608263" indent="-449263" defTabSz="29273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0654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5226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9798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437063" indent="-449263" defTabSz="292735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25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전체 흐름도</a:t>
              </a:r>
              <a:endParaRPr lang="ko-KR" altLang="ko-KR" sz="25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38" name="Freeform 1065">
              <a:extLst>
                <a:ext uri="{FF2B5EF4-FFF2-40B4-BE49-F238E27FC236}">
                  <a16:creationId xmlns:a16="http://schemas.microsoft.com/office/drawing/2014/main" id="{3BC7BD33-BAB3-2843-173E-46513D99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3299" y="20183417"/>
              <a:ext cx="199566" cy="353183"/>
            </a:xfrm>
            <a:custGeom>
              <a:avLst/>
              <a:gdLst>
                <a:gd name="T0" fmla="*/ 2147483646 w 136"/>
                <a:gd name="T1" fmla="*/ 2147483646 h 227"/>
                <a:gd name="T2" fmla="*/ 0 w 136"/>
                <a:gd name="T3" fmla="*/ 0 h 227"/>
                <a:gd name="T4" fmla="*/ 0 w 136"/>
                <a:gd name="T5" fmla="*/ 2147483646 h 227"/>
                <a:gd name="T6" fmla="*/ 2147483646 w 136"/>
                <a:gd name="T7" fmla="*/ 2147483646 h 2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27">
                  <a:moveTo>
                    <a:pt x="136" y="11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36" y="11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mpd="sng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9" name="그룹 33">
            <a:extLst>
              <a:ext uri="{FF2B5EF4-FFF2-40B4-BE49-F238E27FC236}">
                <a16:creationId xmlns:a16="http://schemas.microsoft.com/office/drawing/2014/main" id="{0520939E-5467-9E12-36A4-7E1FEC5CA1D7}"/>
              </a:ext>
            </a:extLst>
          </p:cNvPr>
          <p:cNvGrpSpPr>
            <a:grpSpLocks/>
          </p:cNvGrpSpPr>
          <p:nvPr/>
        </p:nvGrpSpPr>
        <p:grpSpPr bwMode="auto">
          <a:xfrm>
            <a:off x="12518622" y="12673941"/>
            <a:ext cx="7890419" cy="4448249"/>
            <a:chOff x="12217333" y="13402381"/>
            <a:chExt cx="8284382" cy="4537959"/>
          </a:xfrm>
        </p:grpSpPr>
        <p:grpSp>
          <p:nvGrpSpPr>
            <p:cNvPr id="40" name="그룹 9">
              <a:extLst>
                <a:ext uri="{FF2B5EF4-FFF2-40B4-BE49-F238E27FC236}">
                  <a16:creationId xmlns:a16="http://schemas.microsoft.com/office/drawing/2014/main" id="{8F420DD7-2437-135F-C1AD-4E2A2ACAC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17333" y="13402381"/>
              <a:ext cx="8284382" cy="4537959"/>
              <a:chOff x="12166500" y="13602532"/>
              <a:chExt cx="8284382" cy="4537959"/>
            </a:xfrm>
          </p:grpSpPr>
          <p:sp>
            <p:nvSpPr>
              <p:cNvPr id="46" name="Freeform 1080">
                <a:extLst>
                  <a:ext uri="{FF2B5EF4-FFF2-40B4-BE49-F238E27FC236}">
                    <a16:creationId xmlns:a16="http://schemas.microsoft.com/office/drawing/2014/main" id="{A345D762-ACC3-E915-E332-18D401D85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6500" y="17129746"/>
                <a:ext cx="232506" cy="409090"/>
              </a:xfrm>
              <a:custGeom>
                <a:avLst/>
                <a:gdLst>
                  <a:gd name="T0" fmla="*/ 2147483646 w 136"/>
                  <a:gd name="T1" fmla="*/ 2147483646 h 227"/>
                  <a:gd name="T2" fmla="*/ 0 w 136"/>
                  <a:gd name="T3" fmla="*/ 0 h 227"/>
                  <a:gd name="T4" fmla="*/ 0 w 136"/>
                  <a:gd name="T5" fmla="*/ 2147483646 h 227"/>
                  <a:gd name="T6" fmla="*/ 2147483646 w 136"/>
                  <a:gd name="T7" fmla="*/ 2147483646 h 2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6" h="227">
                    <a:moveTo>
                      <a:pt x="136" y="110"/>
                    </a:moveTo>
                    <a:lnTo>
                      <a:pt x="0" y="0"/>
                    </a:lnTo>
                    <a:lnTo>
                      <a:pt x="0" y="227"/>
                    </a:lnTo>
                    <a:lnTo>
                      <a:pt x="136" y="110"/>
                    </a:lnTo>
                    <a:close/>
                  </a:path>
                </a:pathLst>
              </a:custGeom>
              <a:solidFill>
                <a:srgbClr val="BBBD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47" name="Rectangle 1079">
                <a:extLst>
                  <a:ext uri="{FF2B5EF4-FFF2-40B4-BE49-F238E27FC236}">
                    <a16:creationId xmlns:a16="http://schemas.microsoft.com/office/drawing/2014/main" id="{F5B46488-B293-6638-5D7A-B79F0E0EE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9388" y="16935947"/>
                <a:ext cx="8221494" cy="1204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88808" tIns="144404" rIns="288808" bIns="144404">
                <a:spAutoFit/>
              </a:bodyPr>
              <a:lstStyle>
                <a:lvl1pPr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9890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5287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0685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6082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0654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5226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9798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4370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ko-KR" sz="25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SLAM 알고리즘을 통한 </a:t>
                </a:r>
                <a:endParaRPr lang="en-US" altLang="ko-KR" sz="250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  <a:p>
                <a:r>
                  <a:rPr lang="ko-KR" altLang="ko-KR" sz="25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산학융합관 맵 제작 </a:t>
                </a:r>
              </a:p>
            </p:txBody>
          </p:sp>
          <p:pic>
            <p:nvPicPr>
              <p:cNvPr id="48" name="그림 4" descr="운송, 항공기이(가) 표시된 사진&#10;&#10;자동 생성된 설명">
                <a:extLst>
                  <a:ext uri="{FF2B5EF4-FFF2-40B4-BE49-F238E27FC236}">
                    <a16:creationId xmlns:a16="http://schemas.microsoft.com/office/drawing/2014/main" id="{867F439E-1BE1-9385-8C11-64A09D6E1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81" t="33592" r="11597" b="38068"/>
              <a:stretch>
                <a:fillRect/>
              </a:stretch>
            </p:blipFill>
            <p:spPr bwMode="auto">
              <a:xfrm>
                <a:off x="12179543" y="13602532"/>
                <a:ext cx="4468545" cy="33008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타원 15">
              <a:extLst>
                <a:ext uri="{FF2B5EF4-FFF2-40B4-BE49-F238E27FC236}">
                  <a16:creationId xmlns:a16="http://schemas.microsoft.com/office/drawing/2014/main" id="{2073E475-BAAC-1B4B-C585-ABF46BFC8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2622" y="14518688"/>
              <a:ext cx="150056" cy="1674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5C4DE76-AE66-E7CF-C06B-95E85BD7C9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128534" y="14270609"/>
              <a:ext cx="557160" cy="274594"/>
            </a:xfrm>
            <a:prstGeom prst="straightConnector1">
              <a:avLst/>
            </a:prstGeom>
            <a:ln w="952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E22DD3-AAA6-A7B3-B857-32B638187580}"/>
                </a:ext>
              </a:extLst>
            </p:cNvPr>
            <p:cNvSpPr txBox="1"/>
            <p:nvPr/>
          </p:nvSpPr>
          <p:spPr>
            <a:xfrm>
              <a:off x="13976117" y="14064266"/>
              <a:ext cx="1595288" cy="3349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/>
                <a:t>화재 발생 지점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23F978-62C5-29A0-8E7F-D45A4688738A}"/>
                </a:ext>
              </a:extLst>
            </p:cNvPr>
            <p:cNvSpPr txBox="1"/>
            <p:nvPr/>
          </p:nvSpPr>
          <p:spPr>
            <a:xfrm>
              <a:off x="15903161" y="13556345"/>
              <a:ext cx="795263" cy="3396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/>
                <a:t>시작점</a:t>
              </a:r>
            </a:p>
          </p:txBody>
        </p:sp>
        <p:sp>
          <p:nvSpPr>
            <p:cNvPr id="45" name="타원 86">
              <a:extLst>
                <a:ext uri="{FF2B5EF4-FFF2-40B4-BE49-F238E27FC236}">
                  <a16:creationId xmlns:a16="http://schemas.microsoft.com/office/drawing/2014/main" id="{AE93F37B-78CE-B6C0-9744-70E1B24FB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431" y="13868564"/>
              <a:ext cx="104308" cy="13089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41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B1D6A0-6522-9174-2475-A9C293FA16D6}"/>
              </a:ext>
            </a:extLst>
          </p:cNvPr>
          <p:cNvGrpSpPr/>
          <p:nvPr/>
        </p:nvGrpSpPr>
        <p:grpSpPr>
          <a:xfrm>
            <a:off x="17205626" y="8284578"/>
            <a:ext cx="7903683" cy="4319591"/>
            <a:chOff x="17205626" y="8284578"/>
            <a:chExt cx="7903683" cy="4319591"/>
          </a:xfrm>
        </p:grpSpPr>
        <p:grpSp>
          <p:nvGrpSpPr>
            <p:cNvPr id="27" name="그룹 35">
              <a:extLst>
                <a:ext uri="{FF2B5EF4-FFF2-40B4-BE49-F238E27FC236}">
                  <a16:creationId xmlns:a16="http://schemas.microsoft.com/office/drawing/2014/main" id="{598B2399-146E-CE83-0BB5-BB0855AB5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05626" y="8284578"/>
              <a:ext cx="7903683" cy="4319591"/>
              <a:chOff x="17021919" y="9046690"/>
              <a:chExt cx="8472243" cy="4257615"/>
            </a:xfrm>
          </p:grpSpPr>
          <p:pic>
            <p:nvPicPr>
              <p:cNvPr id="28" name="그림 2">
                <a:extLst>
                  <a:ext uri="{FF2B5EF4-FFF2-40B4-BE49-F238E27FC236}">
                    <a16:creationId xmlns:a16="http://schemas.microsoft.com/office/drawing/2014/main" id="{64124329-50A2-5142-64A5-10A5DDCC7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60" b="16357"/>
              <a:stretch>
                <a:fillRect/>
              </a:stretch>
            </p:blipFill>
            <p:spPr bwMode="auto">
              <a:xfrm>
                <a:off x="17021919" y="9046690"/>
                <a:ext cx="4419112" cy="32169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9" name="그룹 8">
                <a:extLst>
                  <a:ext uri="{FF2B5EF4-FFF2-40B4-BE49-F238E27FC236}">
                    <a16:creationId xmlns:a16="http://schemas.microsoft.com/office/drawing/2014/main" id="{7E25AE8D-4E6E-A696-5997-49DFAC18A2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56415" y="12243384"/>
                <a:ext cx="8337747" cy="1060921"/>
                <a:chOff x="17098445" y="13132896"/>
                <a:chExt cx="8337747" cy="1060921"/>
              </a:xfrm>
            </p:grpSpPr>
            <p:sp>
              <p:nvSpPr>
                <p:cNvPr id="30" name="Rectangle 1079">
                  <a:extLst>
                    <a:ext uri="{FF2B5EF4-FFF2-40B4-BE49-F238E27FC236}">
                      <a16:creationId xmlns:a16="http://schemas.microsoft.com/office/drawing/2014/main" id="{1FC6B448-15BB-DBFA-A530-A9C493057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14698" y="13132896"/>
                  <a:ext cx="8221494" cy="10609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288808" tIns="144404" rIns="288808" bIns="144404">
                  <a:spAutoFit/>
                </a:bodyPr>
                <a:lstStyle>
                  <a:lvl1pPr defTabSz="2927350"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989013" indent="-449263" defTabSz="2927350"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528763" indent="-449263" defTabSz="2927350"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2068513" indent="-449263" defTabSz="2927350"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608263" indent="-449263" defTabSz="2927350"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3065463" indent="-449263" defTabSz="2927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3522663" indent="-449263" defTabSz="2927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979863" indent="-449263" defTabSz="2927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4437063" indent="-449263" defTabSz="29273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41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r>
                    <a:rPr lang="ko-KR" altLang="en-US" sz="2500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Wingdings" panose="05000000000000000000" pitchFamily="2" charset="2"/>
                    </a:rPr>
                    <a:t>실시간 화재 감지 값 </a:t>
                  </a:r>
                  <a:endParaRPr lang="en-US" altLang="ko-KR" sz="25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endParaRPr>
                </a:p>
                <a:p>
                  <a:r>
                    <a:rPr lang="ko-KR" altLang="en-US" sz="2500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Wingdings" panose="05000000000000000000" pitchFamily="2" charset="2"/>
                    </a:rPr>
                    <a:t>서버에 전송  </a:t>
                  </a:r>
                  <a:endParaRPr lang="ko-KR" altLang="ko-KR" sz="25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endParaRPr>
                </a:p>
              </p:txBody>
            </p:sp>
            <p:sp>
              <p:nvSpPr>
                <p:cNvPr id="31" name="Freeform 1080">
                  <a:extLst>
                    <a:ext uri="{FF2B5EF4-FFF2-40B4-BE49-F238E27FC236}">
                      <a16:creationId xmlns:a16="http://schemas.microsoft.com/office/drawing/2014/main" id="{7F13CBFA-9256-F212-CBF6-2651D5416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8445" y="13291278"/>
                  <a:ext cx="232506" cy="409090"/>
                </a:xfrm>
                <a:custGeom>
                  <a:avLst/>
                  <a:gdLst>
                    <a:gd name="T0" fmla="*/ 2147483646 w 136"/>
                    <a:gd name="T1" fmla="*/ 2147483646 h 227"/>
                    <a:gd name="T2" fmla="*/ 0 w 136"/>
                    <a:gd name="T3" fmla="*/ 0 h 227"/>
                    <a:gd name="T4" fmla="*/ 0 w 136"/>
                    <a:gd name="T5" fmla="*/ 2147483646 h 227"/>
                    <a:gd name="T6" fmla="*/ 2147483646 w 136"/>
                    <a:gd name="T7" fmla="*/ 2147483646 h 22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6" h="227">
                      <a:moveTo>
                        <a:pt x="136" y="110"/>
                      </a:moveTo>
                      <a:lnTo>
                        <a:pt x="0" y="0"/>
                      </a:lnTo>
                      <a:lnTo>
                        <a:pt x="0" y="227"/>
                      </a:lnTo>
                      <a:lnTo>
                        <a:pt x="136" y="110"/>
                      </a:lnTo>
                      <a:close/>
                    </a:path>
                  </a:pathLst>
                </a:custGeom>
                <a:solidFill>
                  <a:srgbClr val="BBBDB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C5F2860-7D89-CC62-FBAD-F68C4A03D2C3}"/>
                </a:ext>
              </a:extLst>
            </p:cNvPr>
            <p:cNvSpPr/>
            <p:nvPr/>
          </p:nvSpPr>
          <p:spPr bwMode="auto">
            <a:xfrm>
              <a:off x="18865516" y="10892167"/>
              <a:ext cx="889718" cy="32410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9A0EFF2-B960-2E4F-076D-4A0F78C0F111}"/>
                </a:ext>
              </a:extLst>
            </p:cNvPr>
            <p:cNvSpPr/>
            <p:nvPr/>
          </p:nvSpPr>
          <p:spPr bwMode="auto">
            <a:xfrm>
              <a:off x="20957942" y="10537839"/>
              <a:ext cx="215879" cy="2376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B9964AE-B66A-C2B2-C9C9-A10E92F35FDA}"/>
              </a:ext>
            </a:extLst>
          </p:cNvPr>
          <p:cNvGrpSpPr/>
          <p:nvPr/>
        </p:nvGrpSpPr>
        <p:grpSpPr>
          <a:xfrm>
            <a:off x="12443782" y="21435372"/>
            <a:ext cx="9028456" cy="6839448"/>
            <a:chOff x="12446954" y="21943105"/>
            <a:chExt cx="9028456" cy="6839448"/>
          </a:xfrm>
        </p:grpSpPr>
        <p:grpSp>
          <p:nvGrpSpPr>
            <p:cNvPr id="12" name="그룹 14">
              <a:extLst>
                <a:ext uri="{FF2B5EF4-FFF2-40B4-BE49-F238E27FC236}">
                  <a16:creationId xmlns:a16="http://schemas.microsoft.com/office/drawing/2014/main" id="{744D3A8E-54CA-BF43-5931-0A8C9BA13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46954" y="21943105"/>
              <a:ext cx="9028456" cy="6839448"/>
              <a:chOff x="12336450" y="22205605"/>
              <a:chExt cx="9480313" cy="6978305"/>
            </a:xfrm>
          </p:grpSpPr>
          <p:sp>
            <p:nvSpPr>
              <p:cNvPr id="13" name="Rectangle 1034">
                <a:extLst>
                  <a:ext uri="{FF2B5EF4-FFF2-40B4-BE49-F238E27FC236}">
                    <a16:creationId xmlns:a16="http://schemas.microsoft.com/office/drawing/2014/main" id="{894D38E9-6554-CFEC-C7B3-89EF14C01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1706" y="22205605"/>
                <a:ext cx="4994275" cy="571500"/>
              </a:xfrm>
              <a:prstGeom prst="rect">
                <a:avLst/>
              </a:prstGeom>
              <a:solidFill>
                <a:srgbClr val="19306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lvl1pPr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4" name="Rectangle 1035">
                <a:extLst>
                  <a:ext uri="{FF2B5EF4-FFF2-40B4-BE49-F238E27FC236}">
                    <a16:creationId xmlns:a16="http://schemas.microsoft.com/office/drawing/2014/main" id="{A3290472-27D7-6035-4FB5-0FBE91D9A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0630" y="22205605"/>
                <a:ext cx="4705351" cy="643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9890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5287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0685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6082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0654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5226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9798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4370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ko-KR" sz="35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기대효과</a:t>
                </a:r>
                <a:r>
                  <a:rPr lang="ko-KR" altLang="ko-KR" sz="3500" dirty="0">
                    <a:solidFill>
                      <a:srgbClr val="FFFFFF"/>
                    </a:solidFill>
                    <a:latin typeface="산돌명조 M" pitchFamily="18" charset="-127"/>
                    <a:ea typeface="산돌명조 M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ko-KR" sz="35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및</a:t>
                </a:r>
                <a:r>
                  <a:rPr lang="en-US" altLang="ko-KR" sz="35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35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시장성</a:t>
                </a:r>
                <a:r>
                  <a:rPr lang="ko-KR" altLang="ko-KR" sz="3500" b="1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</a:p>
            </p:txBody>
          </p:sp>
          <p:sp>
            <p:nvSpPr>
              <p:cNvPr id="15" name="Freeform 1045">
                <a:extLst>
                  <a:ext uri="{FF2B5EF4-FFF2-40B4-BE49-F238E27FC236}">
                    <a16:creationId xmlns:a16="http://schemas.microsoft.com/office/drawing/2014/main" id="{43B5BC41-CB68-6BA9-149E-832FBA2FE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6450" y="27589438"/>
                <a:ext cx="769952" cy="552437"/>
              </a:xfrm>
              <a:custGeom>
                <a:avLst/>
                <a:gdLst>
                  <a:gd name="T0" fmla="*/ 250825 w 485"/>
                  <a:gd name="T1" fmla="*/ 0 h 348"/>
                  <a:gd name="T2" fmla="*/ 84137 w 485"/>
                  <a:gd name="T3" fmla="*/ 95250 h 348"/>
                  <a:gd name="T4" fmla="*/ 0 w 485"/>
                  <a:gd name="T5" fmla="*/ 276225 h 348"/>
                  <a:gd name="T6" fmla="*/ 0 w 485"/>
                  <a:gd name="T7" fmla="*/ 552450 h 348"/>
                  <a:gd name="T8" fmla="*/ 325437 w 485"/>
                  <a:gd name="T9" fmla="*/ 552450 h 348"/>
                  <a:gd name="T10" fmla="*/ 325437 w 485"/>
                  <a:gd name="T11" fmla="*/ 276225 h 348"/>
                  <a:gd name="T12" fmla="*/ 139700 w 485"/>
                  <a:gd name="T13" fmla="*/ 276225 h 348"/>
                  <a:gd name="T14" fmla="*/ 166687 w 485"/>
                  <a:gd name="T15" fmla="*/ 163513 h 348"/>
                  <a:gd name="T16" fmla="*/ 250825 w 485"/>
                  <a:gd name="T17" fmla="*/ 103188 h 348"/>
                  <a:gd name="T18" fmla="*/ 250825 w 485"/>
                  <a:gd name="T19" fmla="*/ 0 h 348"/>
                  <a:gd name="T20" fmla="*/ 704850 w 485"/>
                  <a:gd name="T21" fmla="*/ 0 h 348"/>
                  <a:gd name="T22" fmla="*/ 528637 w 485"/>
                  <a:gd name="T23" fmla="*/ 95250 h 348"/>
                  <a:gd name="T24" fmla="*/ 446087 w 485"/>
                  <a:gd name="T25" fmla="*/ 276225 h 348"/>
                  <a:gd name="T26" fmla="*/ 446087 w 485"/>
                  <a:gd name="T27" fmla="*/ 552450 h 348"/>
                  <a:gd name="T28" fmla="*/ 769937 w 485"/>
                  <a:gd name="T29" fmla="*/ 552450 h 348"/>
                  <a:gd name="T30" fmla="*/ 769937 w 485"/>
                  <a:gd name="T31" fmla="*/ 276225 h 348"/>
                  <a:gd name="T32" fmla="*/ 584200 w 485"/>
                  <a:gd name="T33" fmla="*/ 276225 h 348"/>
                  <a:gd name="T34" fmla="*/ 612775 w 485"/>
                  <a:gd name="T35" fmla="*/ 163513 h 348"/>
                  <a:gd name="T36" fmla="*/ 704850 w 485"/>
                  <a:gd name="T37" fmla="*/ 103188 h 348"/>
                  <a:gd name="T38" fmla="*/ 704850 w 485"/>
                  <a:gd name="T39" fmla="*/ 0 h 34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5" h="348">
                    <a:moveTo>
                      <a:pt x="158" y="0"/>
                    </a:moveTo>
                    <a:cubicBezTo>
                      <a:pt x="117" y="5"/>
                      <a:pt x="82" y="27"/>
                      <a:pt x="53" y="60"/>
                    </a:cubicBezTo>
                    <a:cubicBezTo>
                      <a:pt x="18" y="92"/>
                      <a:pt x="6" y="130"/>
                      <a:pt x="0" y="174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205" y="348"/>
                      <a:pt x="205" y="348"/>
                      <a:pt x="205" y="348"/>
                    </a:cubicBezTo>
                    <a:cubicBezTo>
                      <a:pt x="205" y="174"/>
                      <a:pt x="205" y="174"/>
                      <a:pt x="205" y="174"/>
                    </a:cubicBezTo>
                    <a:cubicBezTo>
                      <a:pt x="88" y="174"/>
                      <a:pt x="88" y="174"/>
                      <a:pt x="88" y="174"/>
                    </a:cubicBezTo>
                    <a:cubicBezTo>
                      <a:pt x="88" y="147"/>
                      <a:pt x="94" y="125"/>
                      <a:pt x="105" y="103"/>
                    </a:cubicBezTo>
                    <a:cubicBezTo>
                      <a:pt x="117" y="87"/>
                      <a:pt x="135" y="76"/>
                      <a:pt x="158" y="65"/>
                    </a:cubicBezTo>
                    <a:cubicBezTo>
                      <a:pt x="158" y="0"/>
                      <a:pt x="158" y="0"/>
                      <a:pt x="158" y="0"/>
                    </a:cubicBezTo>
                    <a:moveTo>
                      <a:pt x="444" y="0"/>
                    </a:moveTo>
                    <a:cubicBezTo>
                      <a:pt x="398" y="5"/>
                      <a:pt x="363" y="27"/>
                      <a:pt x="333" y="60"/>
                    </a:cubicBezTo>
                    <a:cubicBezTo>
                      <a:pt x="304" y="92"/>
                      <a:pt x="287" y="130"/>
                      <a:pt x="281" y="174"/>
                    </a:cubicBezTo>
                    <a:cubicBezTo>
                      <a:pt x="281" y="348"/>
                      <a:pt x="281" y="348"/>
                      <a:pt x="281" y="348"/>
                    </a:cubicBezTo>
                    <a:cubicBezTo>
                      <a:pt x="485" y="348"/>
                      <a:pt x="485" y="348"/>
                      <a:pt x="485" y="348"/>
                    </a:cubicBezTo>
                    <a:cubicBezTo>
                      <a:pt x="485" y="174"/>
                      <a:pt x="485" y="174"/>
                      <a:pt x="485" y="174"/>
                    </a:cubicBezTo>
                    <a:cubicBezTo>
                      <a:pt x="368" y="174"/>
                      <a:pt x="368" y="174"/>
                      <a:pt x="368" y="174"/>
                    </a:cubicBezTo>
                    <a:cubicBezTo>
                      <a:pt x="368" y="147"/>
                      <a:pt x="374" y="125"/>
                      <a:pt x="386" y="103"/>
                    </a:cubicBezTo>
                    <a:cubicBezTo>
                      <a:pt x="398" y="87"/>
                      <a:pt x="415" y="76"/>
                      <a:pt x="444" y="65"/>
                    </a:cubicBezTo>
                    <a:cubicBezTo>
                      <a:pt x="444" y="0"/>
                      <a:pt x="444" y="0"/>
                      <a:pt x="444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Freeform 1046">
                <a:extLst>
                  <a:ext uri="{FF2B5EF4-FFF2-40B4-BE49-F238E27FC236}">
                    <a16:creationId xmlns:a16="http://schemas.microsoft.com/office/drawing/2014/main" id="{99FEC683-AB1E-BE29-E9E5-EA32439DB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6024" y="27841602"/>
                <a:ext cx="720739" cy="576250"/>
              </a:xfrm>
              <a:custGeom>
                <a:avLst/>
                <a:gdLst>
                  <a:gd name="T0" fmla="*/ 296863 w 454"/>
                  <a:gd name="T1" fmla="*/ 0 h 363"/>
                  <a:gd name="T2" fmla="*/ 0 w 454"/>
                  <a:gd name="T3" fmla="*/ 0 h 363"/>
                  <a:gd name="T4" fmla="*/ 0 w 454"/>
                  <a:gd name="T5" fmla="*/ 284162 h 363"/>
                  <a:gd name="T6" fmla="*/ 171450 w 454"/>
                  <a:gd name="T7" fmla="*/ 284162 h 363"/>
                  <a:gd name="T8" fmla="*/ 139700 w 454"/>
                  <a:gd name="T9" fmla="*/ 401637 h 363"/>
                  <a:gd name="T10" fmla="*/ 63500 w 454"/>
                  <a:gd name="T11" fmla="*/ 460375 h 363"/>
                  <a:gd name="T12" fmla="*/ 63500 w 454"/>
                  <a:gd name="T13" fmla="*/ 576262 h 363"/>
                  <a:gd name="T14" fmla="*/ 228600 w 454"/>
                  <a:gd name="T15" fmla="*/ 473075 h 363"/>
                  <a:gd name="T16" fmla="*/ 296863 w 454"/>
                  <a:gd name="T17" fmla="*/ 284162 h 363"/>
                  <a:gd name="T18" fmla="*/ 296863 w 454"/>
                  <a:gd name="T19" fmla="*/ 0 h 363"/>
                  <a:gd name="T20" fmla="*/ 720725 w 454"/>
                  <a:gd name="T21" fmla="*/ 0 h 363"/>
                  <a:gd name="T22" fmla="*/ 417513 w 454"/>
                  <a:gd name="T23" fmla="*/ 0 h 363"/>
                  <a:gd name="T24" fmla="*/ 417513 w 454"/>
                  <a:gd name="T25" fmla="*/ 284162 h 363"/>
                  <a:gd name="T26" fmla="*/ 588963 w 454"/>
                  <a:gd name="T27" fmla="*/ 284162 h 363"/>
                  <a:gd name="T28" fmla="*/ 563563 w 454"/>
                  <a:gd name="T29" fmla="*/ 401637 h 363"/>
                  <a:gd name="T30" fmla="*/ 481013 w 454"/>
                  <a:gd name="T31" fmla="*/ 460375 h 363"/>
                  <a:gd name="T32" fmla="*/ 481013 w 454"/>
                  <a:gd name="T33" fmla="*/ 576262 h 363"/>
                  <a:gd name="T34" fmla="*/ 650875 w 454"/>
                  <a:gd name="T35" fmla="*/ 473075 h 363"/>
                  <a:gd name="T36" fmla="*/ 720725 w 454"/>
                  <a:gd name="T37" fmla="*/ 284162 h 363"/>
                  <a:gd name="T38" fmla="*/ 720725 w 454"/>
                  <a:gd name="T39" fmla="*/ 0 h 36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54" h="363">
                    <a:moveTo>
                      <a:pt x="18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108" y="179"/>
                      <a:pt x="108" y="179"/>
                      <a:pt x="108" y="179"/>
                    </a:cubicBezTo>
                    <a:cubicBezTo>
                      <a:pt x="108" y="208"/>
                      <a:pt x="100" y="232"/>
                      <a:pt x="88" y="253"/>
                    </a:cubicBezTo>
                    <a:cubicBezTo>
                      <a:pt x="80" y="269"/>
                      <a:pt x="60" y="281"/>
                      <a:pt x="40" y="290"/>
                    </a:cubicBezTo>
                    <a:cubicBezTo>
                      <a:pt x="40" y="363"/>
                      <a:pt x="40" y="363"/>
                      <a:pt x="40" y="363"/>
                    </a:cubicBezTo>
                    <a:cubicBezTo>
                      <a:pt x="80" y="351"/>
                      <a:pt x="116" y="330"/>
                      <a:pt x="144" y="298"/>
                    </a:cubicBezTo>
                    <a:cubicBezTo>
                      <a:pt x="171" y="265"/>
                      <a:pt x="187" y="228"/>
                      <a:pt x="187" y="179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454" y="0"/>
                    </a:moveTo>
                    <a:cubicBezTo>
                      <a:pt x="263" y="0"/>
                      <a:pt x="263" y="0"/>
                      <a:pt x="263" y="0"/>
                    </a:cubicBezTo>
                    <a:cubicBezTo>
                      <a:pt x="263" y="179"/>
                      <a:pt x="263" y="179"/>
                      <a:pt x="263" y="179"/>
                    </a:cubicBezTo>
                    <a:cubicBezTo>
                      <a:pt x="371" y="179"/>
                      <a:pt x="371" y="179"/>
                      <a:pt x="371" y="179"/>
                    </a:cubicBezTo>
                    <a:cubicBezTo>
                      <a:pt x="371" y="208"/>
                      <a:pt x="367" y="232"/>
                      <a:pt x="355" y="253"/>
                    </a:cubicBezTo>
                    <a:cubicBezTo>
                      <a:pt x="343" y="269"/>
                      <a:pt x="327" y="281"/>
                      <a:pt x="303" y="290"/>
                    </a:cubicBezTo>
                    <a:cubicBezTo>
                      <a:pt x="303" y="363"/>
                      <a:pt x="303" y="363"/>
                      <a:pt x="303" y="363"/>
                    </a:cubicBezTo>
                    <a:cubicBezTo>
                      <a:pt x="347" y="351"/>
                      <a:pt x="383" y="330"/>
                      <a:pt x="410" y="298"/>
                    </a:cubicBezTo>
                    <a:cubicBezTo>
                      <a:pt x="438" y="265"/>
                      <a:pt x="450" y="228"/>
                      <a:pt x="454" y="179"/>
                    </a:cubicBezTo>
                    <a:cubicBezTo>
                      <a:pt x="454" y="0"/>
                      <a:pt x="454" y="0"/>
                      <a:pt x="454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Rectangle 1051">
                <a:extLst>
                  <a:ext uri="{FF2B5EF4-FFF2-40B4-BE49-F238E27FC236}">
                    <a16:creationId xmlns:a16="http://schemas.microsoft.com/office/drawing/2014/main" id="{E61A6C9E-E0B5-4010-3BD0-4149EAEC1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1706" y="22964747"/>
                <a:ext cx="9091705" cy="38146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288808" tIns="144404" rIns="288808" bIns="144404">
                <a:spAutoFit/>
              </a:bodyPr>
              <a:lstStyle>
                <a:lvl1pPr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9890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5287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0685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6082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0654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5226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9798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4370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ko-KR" sz="2800" dirty="0">
                    <a:solidFill>
                      <a:srgbClr val="000000"/>
                    </a:solidFill>
                    <a:ea typeface="맑은 고딕" panose="020B0503020000020004" pitchFamily="50" charset="-127"/>
                    <a:sym typeface="Wingdings" panose="05000000000000000000" pitchFamily="2" charset="2"/>
                  </a:rPr>
                  <a:t>•</a:t>
                </a:r>
                <a:r>
                  <a:rPr lang="ko-KR" altLang="ko-KR" sz="2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사람이 대응하기 어려운 환경에서 빠른 초기 진압을 통해 대형화재까지의 피해를 줄일 수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ko-KR" sz="2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있음</a:t>
                </a:r>
              </a:p>
              <a:p>
                <a:endParaRPr lang="ko-KR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  <a:p>
                <a:r>
                  <a:rPr lang="ko-KR" altLang="ko-KR" sz="2800" dirty="0">
                    <a:solidFill>
                      <a:srgbClr val="000000"/>
                    </a:solidFill>
                    <a:ea typeface="맑은 고딕" panose="020B0503020000020004" pitchFamily="50" charset="-127"/>
                    <a:sym typeface="Wingdings" panose="05000000000000000000" pitchFamily="2" charset="2"/>
                  </a:rPr>
                  <a:t>•</a:t>
                </a:r>
                <a:r>
                  <a:rPr lang="ko-KR" altLang="ko-KR" sz="2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실시간으로 데이터 전송을 함으로써 지능화된 소방 안전 시스템을 구축하는데 기여함</a:t>
                </a:r>
              </a:p>
              <a:p>
                <a:endParaRPr lang="ko-KR" altLang="ko-KR" sz="2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  <a:p>
                <a:r>
                  <a:rPr lang="ko-KR" altLang="ko-KR" sz="2800" dirty="0">
                    <a:solidFill>
                      <a:srgbClr val="000000"/>
                    </a:solidFill>
                    <a:ea typeface="맑은 고딕" panose="020B0503020000020004" pitchFamily="50" charset="-127"/>
                    <a:sym typeface="Wingdings" panose="05000000000000000000" pitchFamily="2" charset="2"/>
                  </a:rPr>
                  <a:t>•</a:t>
                </a:r>
                <a:r>
                  <a:rPr lang="ko-KR" altLang="ko-KR" sz="2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 평소에는 간단한 물건 운반 및 배달용으로 사용하여 기존 소방 로봇과의 차별성을 가짐</a:t>
                </a:r>
              </a:p>
            </p:txBody>
          </p:sp>
          <p:sp>
            <p:nvSpPr>
              <p:cNvPr id="18" name="Rectangle 1052">
                <a:extLst>
                  <a:ext uri="{FF2B5EF4-FFF2-40B4-BE49-F238E27FC236}">
                    <a16:creationId xmlns:a16="http://schemas.microsoft.com/office/drawing/2014/main" id="{E457C3DD-0245-4D2E-9091-194E0603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0846" y="28258310"/>
                <a:ext cx="9072562" cy="925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88808" tIns="144404" rIns="288808" bIns="144404">
                <a:spAutoFit/>
              </a:bodyPr>
              <a:lstStyle>
                <a:lvl1pPr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9890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5287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206851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608263" indent="-449263" defTabSz="2927350"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30654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35226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9798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4437063" indent="-449263" defTabSz="29273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1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ko-KR" sz="4000" b="1" dirty="0">
                    <a:solidFill>
                      <a:srgbClr val="00B050"/>
                    </a:solidFill>
                    <a:latin typeface="산돌돌 L" pitchFamily="50" charset="-127"/>
                    <a:ea typeface="산돌돌 L" pitchFamily="50" charset="-127"/>
                    <a:sym typeface="Wingdings" panose="05000000000000000000" pitchFamily="2" charset="2"/>
                  </a:rPr>
                  <a:t> </a:t>
                </a:r>
                <a:r>
                  <a:rPr lang="ko-KR" altLang="ko-KR" sz="4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언제든지 불씨를 향해 달려 갈게요</a:t>
                </a:r>
                <a:r>
                  <a:rPr lang="en-US" altLang="ko-KR" sz="4000" b="1" dirty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!</a:t>
                </a:r>
                <a:endParaRPr lang="ko-KR" altLang="ko-KR" sz="40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endParaRPr>
              </a:p>
            </p:txBody>
          </p: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61EA6DB-B2BB-10C3-AFEF-EAD58E76D5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550880" y="22898800"/>
              <a:ext cx="11987" cy="35270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04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193</Words>
  <Application>Microsoft Office PowerPoint</Application>
  <PresentationFormat>사용자 지정</PresentationFormat>
  <Paragraphs>42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굴림</vt:lpstr>
      <vt:lpstr>맑은 고딕</vt:lpstr>
      <vt:lpstr>산돌돌 L</vt:lpstr>
      <vt:lpstr>산돌명조 M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이명찬(2021194018)</dc:creator>
  <cp:lastModifiedBy>주현 임</cp:lastModifiedBy>
  <cp:revision>7</cp:revision>
  <dcterms:created xsi:type="dcterms:W3CDTF">2022-08-25T05:24:14Z</dcterms:created>
  <dcterms:modified xsi:type="dcterms:W3CDTF">2022-08-26T03:51:09Z</dcterms:modified>
</cp:coreProperties>
</file>